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3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110" y="-5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40B37752-E890-42FB-8DDB-A347E0458674}" type="datetimeFigureOut">
              <a:rPr lang="ru-RU" smtClean="0"/>
              <a:t>27.08.2014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F1BB5BFB-2799-450D-BECC-15C7EE8829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37752-E890-42FB-8DDB-A347E0458674}" type="datetimeFigureOut">
              <a:rPr lang="ru-RU" smtClean="0"/>
              <a:t>27.08.2014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B5BFB-2799-450D-BECC-15C7EE8829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37752-E890-42FB-8DDB-A347E0458674}" type="datetimeFigureOut">
              <a:rPr lang="ru-RU" smtClean="0"/>
              <a:t>27.08.2014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B5BFB-2799-450D-BECC-15C7EE8829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37752-E890-42FB-8DDB-A347E0458674}" type="datetimeFigureOut">
              <a:rPr lang="ru-RU" smtClean="0"/>
              <a:t>27.08.2014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B5BFB-2799-450D-BECC-15C7EE88299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37752-E890-42FB-8DDB-A347E0458674}" type="datetimeFigureOut">
              <a:rPr lang="ru-RU" smtClean="0"/>
              <a:t>27.08.2014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B5BFB-2799-450D-BECC-15C7EE88299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37752-E890-42FB-8DDB-A347E0458674}" type="datetimeFigureOut">
              <a:rPr lang="ru-RU" smtClean="0"/>
              <a:t>27.08.2014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B5BFB-2799-450D-BECC-15C7EE8829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37752-E890-42FB-8DDB-A347E0458674}" type="datetimeFigureOut">
              <a:rPr lang="ru-RU" smtClean="0"/>
              <a:t>27.08.2014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B5BFB-2799-450D-BECC-15C7EE8829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40B37752-E890-42FB-8DDB-A347E0458674}" type="datetimeFigureOut">
              <a:rPr lang="ru-RU" smtClean="0"/>
              <a:t>27.08.2014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F1BB5BFB-2799-450D-BECC-15C7EE8829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40B37752-E890-42FB-8DDB-A347E0458674}" type="datetimeFigureOut">
              <a:rPr lang="ru-RU" smtClean="0"/>
              <a:t>27.08.2014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F1BB5BFB-2799-450D-BECC-15C7EE8829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37752-E890-42FB-8DDB-A347E0458674}" type="datetimeFigureOut">
              <a:rPr lang="ru-RU" smtClean="0"/>
              <a:t>27.08.2014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B5BFB-2799-450D-BECC-15C7EE8829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37752-E890-42FB-8DDB-A347E0458674}" type="datetimeFigureOut">
              <a:rPr lang="ru-RU" smtClean="0"/>
              <a:t>27.08.2014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B5BFB-2799-450D-BECC-15C7EE8829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40B37752-E890-42FB-8DDB-A347E0458674}" type="datetimeFigureOut">
              <a:rPr lang="ru-RU" smtClean="0"/>
              <a:t>27.08.2014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1BB5BFB-2799-450D-BECC-15C7EE88299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ОЛЬГА МИХАЙЛОВНА\Рабочий стол\правила\4014252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981" b="89953" l="2137" r="95983">
                        <a14:foregroundMark x1="14444" y1="87867" x2="12479" y2="84076"/>
                        <a14:foregroundMark x1="10427" y1="80000" x2="15128" y2="77346"/>
                        <a14:foregroundMark x1="7692" y1="71564" x2="12650" y2="72701"/>
                        <a14:foregroundMark x1="6838" y1="65308" x2="11709" y2="64455"/>
                        <a14:foregroundMark x1="8120" y1="43507" x2="11880" y2="43507"/>
                        <a14:foregroundMark x1="10598" y1="37251" x2="13162" y2="40664"/>
                        <a14:foregroundMark x1="16838" y1="24550" x2="19915" y2="29953"/>
                        <a14:foregroundMark x1="22308" y1="19242" x2="23504" y2="21517"/>
                        <a14:foregroundMark x1="29744" y1="14028" x2="31026" y2="17062"/>
                        <a14:foregroundMark x1="36410" y1="10427" x2="36239" y2="14028"/>
                        <a14:foregroundMark x1="47009" y1="7583" x2="46838" y2="13081"/>
                        <a14:foregroundMark x1="53761" y1="8246" x2="53761" y2="11374"/>
                        <a14:foregroundMark x1="62222" y1="9384" x2="60769" y2="12417"/>
                        <a14:foregroundMark x1="69573" y1="12038" x2="67521" y2="16114"/>
                        <a14:foregroundMark x1="74786" y1="14692" x2="70855" y2="17725"/>
                        <a14:foregroundMark x1="80256" y1="29194" x2="84444" y2="25592"/>
                        <a14:foregroundMark x1="87692" y1="41517" x2="90598" y2="40664"/>
                        <a14:foregroundMark x1="91538" y1="50900" x2="91709" y2="53175"/>
                        <a14:foregroundMark x1="89744" y1="60474" x2="93932" y2="60664"/>
                        <a14:foregroundMark x1="91709" y1="66066" x2="91709" y2="68720"/>
                        <a14:foregroundMark x1="88462" y1="73744" x2="88632" y2="77156"/>
                        <a14:foregroundMark x1="84274" y1="84834" x2="85897" y2="858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836712"/>
            <a:ext cx="6517853" cy="5372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407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15677" y="200968"/>
            <a:ext cx="73907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prstClr val="black"/>
                </a:solidFill>
              </a:rPr>
              <a:t>Правила дорожного движения для пешеходов.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836712"/>
            <a:ext cx="32403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Пешеходы должны двигаться по тротуарам или пешеходным дорожкам, а при их отсутствии — по обочинам.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418025" y="836712"/>
            <a:ext cx="38884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Пешеходы должны пересекать проезжую часть по пешеходным переходам, в том числе по подземным и надземным, а при их отсутствии — на перекрестках по линии тротуаров или обочин.</a:t>
            </a:r>
          </a:p>
        </p:txBody>
      </p:sp>
      <p:pic>
        <p:nvPicPr>
          <p:cNvPr id="1026" name="Picture 2" descr="C:\Documents and Settings\ОЛЬГА МИХАЙЛОВНА\Рабочий стол\воспитательная работа Квитко\правила\Одностороннее_движение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678" y="2594005"/>
            <a:ext cx="3108642" cy="256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0566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15677" y="200968"/>
            <a:ext cx="73907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prstClr val="black"/>
                </a:solidFill>
              </a:rPr>
              <a:t>Правила дорожного движения для пешеходов.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2050" name="Picture 2" descr="C:\Documents and Settings\ОЛЬГА МИХАЙЛОВНА\Рабочий стол\правила\33249_html_5234b275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1" t="7725" r="5767" b="2569"/>
          <a:stretch/>
        </p:blipFill>
        <p:spPr bwMode="auto">
          <a:xfrm>
            <a:off x="4283968" y="793063"/>
            <a:ext cx="3744416" cy="2905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15676" y="836712"/>
            <a:ext cx="257620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Пешеходы должны пересекать проезжую часть по пешеходным переходам, в том числе по подземным и надземным, а при их отсутствии — на перекрестках по линии тротуаров или обочин.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33710" y="3933056"/>
            <a:ext cx="747274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1. Нельзя </a:t>
            </a:r>
            <a:r>
              <a:rPr lang="ru-RU" dirty="0"/>
              <a:t>перелазить ограждения установленные вдоль обочины,</a:t>
            </a:r>
          </a:p>
          <a:p>
            <a:pPr lvl="0"/>
            <a:r>
              <a:rPr lang="ru-RU" dirty="0" smtClean="0"/>
              <a:t>2. Нельзя </a:t>
            </a:r>
            <a:r>
              <a:rPr lang="ru-RU" dirty="0"/>
              <a:t>переходить дорогу и там, где находится знак «Движение пешеходов запрещено».</a:t>
            </a:r>
          </a:p>
          <a:p>
            <a:pPr lvl="0"/>
            <a:r>
              <a:rPr lang="ru-RU" dirty="0" smtClean="0"/>
              <a:t>3. Переходи </a:t>
            </a:r>
            <a:r>
              <a:rPr lang="ru-RU" dirty="0"/>
              <a:t>нерегулируемый перекрёсток только убедившись в том, что ты находишься на безопасном расстоянии от всех транспортных средств</a:t>
            </a:r>
            <a:r>
              <a:rPr lang="ru-RU" dirty="0" smtClean="0"/>
              <a:t>.</a:t>
            </a:r>
          </a:p>
          <a:p>
            <a:pPr lvl="0"/>
            <a:r>
              <a:rPr lang="ru-RU" dirty="0" smtClean="0"/>
              <a:t>4. Нельзя переходить на красный свет светофора.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0477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ОЛЬГА МИХАЙЛОВНА\Рабочий стол\правила\1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6" b="22837"/>
          <a:stretch/>
        </p:blipFill>
        <p:spPr bwMode="auto">
          <a:xfrm>
            <a:off x="4211960" y="1052736"/>
            <a:ext cx="3778366" cy="201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47208" y="1321552"/>
            <a:ext cx="31035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При движении по краю проезжей части пешеходы должны идти навстречу движению транспортных средств.</a:t>
            </a:r>
            <a:endParaRPr lang="ru-RU" dirty="0"/>
          </a:p>
        </p:txBody>
      </p:sp>
      <p:pic>
        <p:nvPicPr>
          <p:cNvPr id="3074" name="Picture 2" descr="C:\Documents and Settings\ОЛЬГА МИХАЙЛОВНА\Рабочий стол\правила\2163b18b7fff85ecdbfc0a595d3f9496_X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26" b="6878"/>
          <a:stretch/>
        </p:blipFill>
        <p:spPr bwMode="auto">
          <a:xfrm>
            <a:off x="1035984" y="3728374"/>
            <a:ext cx="2929508" cy="1702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75128" y="3979547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dirty="0" smtClean="0"/>
              <a:t>В темное время суток пешеходам рекомендуется иметь при себе предметы со </a:t>
            </a:r>
            <a:r>
              <a:rPr lang="ru-RU" dirty="0" err="1" smtClean="0"/>
              <a:t>световозвращающими</a:t>
            </a:r>
            <a:r>
              <a:rPr lang="ru-RU" dirty="0" smtClean="0"/>
              <a:t> элементами.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2632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1412776"/>
            <a:ext cx="36004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 smtClean="0"/>
              <a:t>В </a:t>
            </a:r>
            <a:r>
              <a:rPr lang="ru-RU" sz="2400" dirty="0"/>
              <a:t>местах, где движение регулируется, пешеходы должны руководствоваться сигналами регулировщика или пешеходного светофора, а при его отсутствии — транспортного светофора.</a:t>
            </a:r>
          </a:p>
        </p:txBody>
      </p:sp>
      <p:pic>
        <p:nvPicPr>
          <p:cNvPr id="4099" name="Picture 3" descr="C:\Documents and Settings\ОЛЬГА МИХАЙЛОВНА\Рабочий стол\правила\116073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412776"/>
            <a:ext cx="2317229" cy="4234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380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764704"/>
            <a:ext cx="6768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Движение пешехода на регулируемых перекрестках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55770" y="3537491"/>
            <a:ext cx="17530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По сигналу </a:t>
            </a:r>
            <a:endParaRPr lang="ru-RU" dirty="0" smtClean="0">
              <a:solidFill>
                <a:prstClr val="black"/>
              </a:solidFill>
            </a:endParaRPr>
          </a:p>
          <a:p>
            <a:r>
              <a:rPr lang="ru-RU" dirty="0" smtClean="0">
                <a:solidFill>
                  <a:prstClr val="black"/>
                </a:solidFill>
              </a:rPr>
              <a:t>светофора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775492" y="3378098"/>
            <a:ext cx="34024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>
                <a:solidFill>
                  <a:prstClr val="black"/>
                </a:solidFill>
              </a:rPr>
              <a:t>По дорожному знаку «Пешеходный переход»,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508104" y="3697791"/>
            <a:ext cx="29523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>
                <a:solidFill>
                  <a:prstClr val="black"/>
                </a:solidFill>
              </a:rPr>
              <a:t>По горизонтальной дорожной разметке («зебре»),</a:t>
            </a:r>
          </a:p>
        </p:txBody>
      </p:sp>
      <p:pic>
        <p:nvPicPr>
          <p:cNvPr id="2050" name="Picture 2" descr="C:\Documents and Settings\ОЛЬГА МИХАЙЛОВНА\Рабочий стол\правила\3452148-059795429362e0cd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27592"/>
            <a:ext cx="1504950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ОЛЬГА МИХАЙЛОВНА\Рабочий стол\правила\3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9" t="8023" r="10180" b="8851"/>
          <a:stretch/>
        </p:blipFill>
        <p:spPr bwMode="auto">
          <a:xfrm>
            <a:off x="3587498" y="1425737"/>
            <a:ext cx="2113020" cy="192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ОЛЬГА МИХАЙЛОВНА\Рабочий стол\правила\svetofor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485" y="1425737"/>
            <a:ext cx="1226259" cy="208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11560" y="4474818"/>
            <a:ext cx="7071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Движение пешехода на нерегулируемые перекрёстки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5017612"/>
            <a:ext cx="30963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по надземному или подземному нерегулируемому пешеходному переходу</a:t>
            </a:r>
            <a:endParaRPr lang="ru-RU" dirty="0"/>
          </a:p>
        </p:txBody>
      </p:sp>
      <p:pic>
        <p:nvPicPr>
          <p:cNvPr id="2053" name="Picture 5" descr="C:\Documents and Settings\ОЛЬГА МИХАЙЛОВНА\Рабочий стол\правила\0011-011-Polzujtes-podzemnym-perekhodom-peshekhodnymi-mostikami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374" y="5017611"/>
            <a:ext cx="1702067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ОЛЬГА МИХАЙЛОВНА\Рабочий стол\правила\a5a0a6daff0503404f0b399609bb9d4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532" y="4983331"/>
            <a:ext cx="1691852" cy="1268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939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764704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ru-RU" b="1" dirty="0"/>
              <a:t>Как правильно переходить </a:t>
            </a:r>
            <a:endParaRPr lang="ru-RU" b="1" dirty="0" smtClean="0"/>
          </a:p>
          <a:p>
            <a:pPr lvl="1" algn="ctr"/>
            <a:r>
              <a:rPr lang="ru-RU" b="1" dirty="0" smtClean="0"/>
              <a:t>дорогу </a:t>
            </a:r>
            <a:r>
              <a:rPr lang="ru-RU" b="1" dirty="0"/>
              <a:t>с двусторонним движением</a:t>
            </a:r>
            <a:endParaRPr lang="ru-RU" sz="1600" dirty="0"/>
          </a:p>
          <a:p>
            <a:pPr lvl="0"/>
            <a:r>
              <a:rPr lang="ru-RU" dirty="0"/>
              <a:t>Прежде чем начать переход, надо остановиться на краю тротуара и убедиться, что перед тобой улица с двусторонним движением</a:t>
            </a:r>
            <a:r>
              <a:rPr lang="ru-RU" dirty="0" smtClean="0"/>
              <a:t>.</a:t>
            </a:r>
            <a:endParaRPr lang="ru-RU" sz="1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86942" y="1980176"/>
            <a:ext cx="320899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Перед переходом дороги с двусторонним движением сначала посмотри налево, а дойдя до середины проезжей части — посмотри направо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  <a:endParaRPr lang="ru-RU" sz="1600" dirty="0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62981" y="3861048"/>
            <a:ext cx="228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dirty="0">
                <a:solidFill>
                  <a:prstClr val="black"/>
                </a:solidFill>
              </a:rPr>
              <a:t>Нельзя стоять на середине проезжей части опасно. </a:t>
            </a:r>
            <a:endParaRPr lang="ru-RU" sz="16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13222" y="5085184"/>
            <a:ext cx="228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dirty="0">
                <a:solidFill>
                  <a:prstClr val="black"/>
                </a:solidFill>
              </a:rPr>
              <a:t>Переходи дорогу под прямым углом, а не наискосок. </a:t>
            </a:r>
            <a:endParaRPr lang="ru-RU" sz="1600" dirty="0">
              <a:solidFill>
                <a:prstClr val="black"/>
              </a:solidFill>
            </a:endParaRPr>
          </a:p>
        </p:txBody>
      </p:sp>
      <p:pic>
        <p:nvPicPr>
          <p:cNvPr id="3074" name="Picture 2" descr="C:\Documents and Settings\ОЛЬГА МИХАЙЛОВНА\Рабочий стол\правила\11127_html_m7ecd04b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9"/>
          <a:stretch/>
        </p:blipFill>
        <p:spPr bwMode="auto">
          <a:xfrm>
            <a:off x="1043608" y="3746317"/>
            <a:ext cx="3321050" cy="236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ОЛЬГА МИХАЙЛОВНА\Рабочий стол\правила\1421543_html_1f5dc950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06" t="8276" r="8505" b="8353"/>
          <a:stretch/>
        </p:blipFill>
        <p:spPr bwMode="auto">
          <a:xfrm>
            <a:off x="5282176" y="1962420"/>
            <a:ext cx="2570098" cy="1938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605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0485" y="980728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Как правильно переходить </a:t>
            </a:r>
            <a:r>
              <a:rPr lang="ru-RU" b="1" dirty="0" smtClean="0"/>
              <a:t>дорогу</a:t>
            </a:r>
          </a:p>
          <a:p>
            <a:pPr algn="ctr"/>
            <a:r>
              <a:rPr lang="ru-RU" b="1" dirty="0" smtClean="0"/>
              <a:t> </a:t>
            </a:r>
            <a:r>
              <a:rPr lang="ru-RU" b="1" dirty="0"/>
              <a:t>с односторонним </a:t>
            </a:r>
            <a:r>
              <a:rPr lang="ru-RU" b="1" dirty="0" smtClean="0"/>
              <a:t>движением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30485" y="2060848"/>
            <a:ext cx="591090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Подойдя к дороге с односторонним </a:t>
            </a:r>
            <a:endParaRPr lang="ru-RU" dirty="0" smtClean="0">
              <a:solidFill>
                <a:prstClr val="black"/>
              </a:solidFill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</a:rPr>
              <a:t>движением</a:t>
            </a:r>
            <a:r>
              <a:rPr lang="ru-RU" dirty="0">
                <a:solidFill>
                  <a:prstClr val="black"/>
                </a:solidFill>
              </a:rPr>
              <a:t>, прежде всего, определи, </a:t>
            </a:r>
            <a:endParaRPr lang="ru-RU" dirty="0" smtClean="0">
              <a:solidFill>
                <a:prstClr val="black"/>
              </a:solidFill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</a:rPr>
              <a:t>куда </a:t>
            </a:r>
            <a:r>
              <a:rPr lang="ru-RU" dirty="0">
                <a:solidFill>
                  <a:prstClr val="black"/>
                </a:solidFill>
              </a:rPr>
              <a:t>едет по ней транспорт — </a:t>
            </a:r>
            <a:endParaRPr lang="ru-RU" dirty="0" smtClean="0">
              <a:solidFill>
                <a:prstClr val="black"/>
              </a:solidFill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</a:rPr>
              <a:t>направо </a:t>
            </a:r>
            <a:r>
              <a:rPr lang="ru-RU" dirty="0">
                <a:solidFill>
                  <a:prstClr val="black"/>
                </a:solidFill>
              </a:rPr>
              <a:t>или налево.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Переходя дорогу с односторонним </a:t>
            </a:r>
            <a:endParaRPr lang="ru-RU" dirty="0" smtClean="0">
              <a:solidFill>
                <a:prstClr val="black"/>
              </a:solidFill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</a:rPr>
              <a:t>движением</a:t>
            </a:r>
            <a:r>
              <a:rPr lang="ru-RU" dirty="0">
                <a:solidFill>
                  <a:prstClr val="black"/>
                </a:solidFill>
              </a:rPr>
              <a:t>, не забывай </a:t>
            </a:r>
            <a:r>
              <a:rPr lang="ru-RU" dirty="0" smtClean="0">
                <a:solidFill>
                  <a:prstClr val="black"/>
                </a:solidFill>
              </a:rPr>
              <a:t>наблюдать</a:t>
            </a:r>
          </a:p>
          <a:p>
            <a:pPr lvl="0"/>
            <a:r>
              <a:rPr lang="ru-RU" dirty="0" smtClean="0">
                <a:solidFill>
                  <a:prstClr val="black"/>
                </a:solidFill>
              </a:rPr>
              <a:t>за </a:t>
            </a:r>
            <a:r>
              <a:rPr lang="ru-RU" dirty="0">
                <a:solidFill>
                  <a:prstClr val="black"/>
                </a:solidFill>
              </a:rPr>
              <a:t>той её стороной, откуда едет </a:t>
            </a:r>
            <a:endParaRPr lang="ru-RU" dirty="0" smtClean="0">
              <a:solidFill>
                <a:prstClr val="black"/>
              </a:solidFill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</a:rPr>
              <a:t>транспорт</a:t>
            </a:r>
            <a:r>
              <a:rPr lang="ru-RU" dirty="0">
                <a:solidFill>
                  <a:prstClr val="black"/>
                </a:solidFill>
              </a:rPr>
              <a:t>.</a:t>
            </a:r>
          </a:p>
        </p:txBody>
      </p:sp>
      <p:pic>
        <p:nvPicPr>
          <p:cNvPr id="1027" name="Picture 3" descr="C:\Documents and Settings\ОЛЬГА МИХАЙЛОВНА\Рабочий стол\воспитательная работа Квитко\правила\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9" t="17367" r="50000" b="44893"/>
          <a:stretch/>
        </p:blipFill>
        <p:spPr bwMode="auto">
          <a:xfrm>
            <a:off x="5148064" y="2276872"/>
            <a:ext cx="2920415" cy="3413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698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ОЛЬГА МИХАЙЛОВНА\Рабочий стол\воспитательная работа Квитко\правила\clip_image00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827968"/>
            <a:ext cx="3424476" cy="47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ОЛЬГА МИХАЙЛОВНА\Рабочий стол\воспитательная работа Квитко\правила\1315378926_470649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486" b="86715"/>
          <a:stretch/>
        </p:blipFill>
        <p:spPr bwMode="auto">
          <a:xfrm>
            <a:off x="1222662" y="1043836"/>
            <a:ext cx="3130168" cy="90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Documents and Settings\ОЛЬГА МИХАЙЛОВНА\Рабочий стол\воспитательная работа Квитко\правила\1315378926_470649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442" r="12205" b="46184"/>
          <a:stretch/>
        </p:blipFill>
        <p:spPr bwMode="auto">
          <a:xfrm>
            <a:off x="1308514" y="4221088"/>
            <a:ext cx="3148823" cy="48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Documents and Settings\ОЛЬГА МИХАЙЛОВНА\Рабочий стол\воспитательная работа Квитко\правила\1315378926_470649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36" r="41949" b="75929"/>
          <a:stretch/>
        </p:blipFill>
        <p:spPr bwMode="auto">
          <a:xfrm>
            <a:off x="899628" y="2480132"/>
            <a:ext cx="3776236" cy="101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090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ОЛЬГА МИХАЙЛОВНА\Рабочий стол\воспитательная работа Квитко\правила\1315378926_470649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094"/>
          <a:stretch/>
        </p:blipFill>
        <p:spPr bwMode="auto">
          <a:xfrm>
            <a:off x="1043608" y="1484784"/>
            <a:ext cx="7008466" cy="389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82471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ОЛЬГА МИХАЙЛОВНА\Рабочий стол\воспитательная работа Квитко\правила\0269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667" b="81500" l="16267" r="81867">
                        <a14:foregroundMark x1="27067" y1="42167" x2="36933" y2="35167"/>
                        <a14:foregroundMark x1="43733" y1="36167" x2="51867" y2="27000"/>
                        <a14:foregroundMark x1="63467" y1="61333" x2="72667" y2="74667"/>
                        <a14:foregroundMark x1="46667" y1="77667" x2="55467" y2="66667"/>
                        <a14:foregroundMark x1="30000" y1="72667" x2="38000" y2="66833"/>
                        <a14:foregroundMark x1="21467" y1="57667" x2="32400" y2="50667"/>
                        <a14:backgroundMark x1="42000" y1="51667" x2="56933" y2="49333"/>
                        <a14:backgroundMark x1="41600" y1="39500" x2="57733" y2="61833"/>
                        <a14:backgroundMark x1="30267" y1="63667" x2="34667" y2="56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599" y="-1107504"/>
            <a:ext cx="10855204" cy="868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ОЛЬГА МИХАЙЛОВНА\Рабочий стол\воспитательная работа Квитко\правила\02696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9500" b="90000" l="78400" r="97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688" y="-675456"/>
            <a:ext cx="71437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385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ОЛЬГА МИХАЙЛОВНА\Рабочий стол\воспитательная работа Квитко\правила\img1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4" t="8099" r="2123" b="5034"/>
          <a:stretch/>
        </p:blipFill>
        <p:spPr bwMode="auto">
          <a:xfrm>
            <a:off x="929390" y="836712"/>
            <a:ext cx="7255240" cy="4964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92422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ОЛЬГА МИХАЙЛОВНА\Рабочий стол\воспитательная работа Квитко\правила\pdd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68541" r="64671" b="1557"/>
          <a:stretch/>
        </p:blipFill>
        <p:spPr bwMode="auto">
          <a:xfrm>
            <a:off x="1547664" y="764704"/>
            <a:ext cx="6424759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1532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ОЛЬГА МИХАЙЛОВНА\Рабочий стол\воспитательная работа Квитко\правила\pdd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29" t="68541" r="35434" b="1557"/>
          <a:stretch/>
        </p:blipFill>
        <p:spPr bwMode="auto">
          <a:xfrm>
            <a:off x="1259632" y="692695"/>
            <a:ext cx="6513286" cy="532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50988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ОЛЬГА МИХАЙЛОВНА\Рабочий стол\воспитательная работа Квитко\правила\file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65" t="42248" b="13398"/>
          <a:stretch/>
        </p:blipFill>
        <p:spPr bwMode="auto">
          <a:xfrm>
            <a:off x="926767" y="4201286"/>
            <a:ext cx="2699628" cy="1856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ocuments and Settings\ОЛЬГА МИХАЙЛОВНА\Рабочий стол\воспитательная работа Квитко\правила\file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56097"/>
          <a:stretch/>
        </p:blipFill>
        <p:spPr bwMode="auto">
          <a:xfrm>
            <a:off x="3526696" y="697601"/>
            <a:ext cx="2589083" cy="183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ocuments and Settings\ОЛЬГА МИХАЙЛОВНА\Рабочий стол\воспитательная работа Квитко\правила\file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54248"/>
          <a:stretch/>
        </p:blipFill>
        <p:spPr bwMode="auto">
          <a:xfrm>
            <a:off x="5508104" y="4071854"/>
            <a:ext cx="2589083" cy="191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7989" y="692696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 остановке:</a:t>
            </a:r>
          </a:p>
          <a:p>
            <a:pPr lvl="0"/>
            <a:r>
              <a:rPr lang="ru-RU" dirty="0"/>
              <a:t>Нельзя стоять на краю </a:t>
            </a:r>
            <a:endParaRPr lang="ru-RU" dirty="0" smtClean="0"/>
          </a:p>
          <a:p>
            <a:pPr lvl="0"/>
            <a:r>
              <a:rPr lang="ru-RU" dirty="0" smtClean="0"/>
              <a:t>тротуара </a:t>
            </a:r>
            <a:r>
              <a:rPr lang="ru-RU" dirty="0"/>
              <a:t>на остановке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68187" y="2753837"/>
            <a:ext cx="228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dirty="0">
                <a:solidFill>
                  <a:prstClr val="black"/>
                </a:solidFill>
              </a:rPr>
              <a:t>Нельзя  играть возиться, бегать и толкаться на остановочной площадке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779" y="697601"/>
            <a:ext cx="228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dirty="0">
                <a:solidFill>
                  <a:prstClr val="black"/>
                </a:solidFill>
              </a:rPr>
              <a:t>Нельзя  на дорогу, чтобы посмотреть — не идёт ли автобус или троллейбус.</a:t>
            </a:r>
          </a:p>
          <a:p>
            <a:pPr lvl="0" algn="ctr"/>
            <a:r>
              <a:rPr lang="ru-RU" dirty="0">
                <a:solidFill>
                  <a:prstClr val="black"/>
                </a:solidFill>
              </a:rPr>
              <a:t> 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94071" y="2967335"/>
            <a:ext cx="29077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Стоящий автобус или троллейбус следует обходить только сзади</a:t>
            </a:r>
          </a:p>
          <a:p>
            <a:pPr algn="ctr"/>
            <a:r>
              <a:rPr lang="ru-RU" b="1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04718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Documents and Settings\ОЛЬГА МИХАЙЛОВНА\Рабочий стол\воспитательная работа Квитко\правила\1394518421_docnzev_15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489" y="3462549"/>
            <a:ext cx="3619056" cy="2572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Documents and Settings\ОЛЬГА МИХАЙЛОВНА\Рабочий стол\воспитательная работа Квитко\правила\0031406c14c730505f1809a9a0b2b6d1850f97c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761" y="692696"/>
            <a:ext cx="2562616" cy="254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836712"/>
            <a:ext cx="3960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Велосипед</a:t>
            </a:r>
            <a:endParaRPr lang="ru-RU" dirty="0"/>
          </a:p>
          <a:p>
            <a:pPr lvl="0"/>
            <a:r>
              <a:rPr lang="ru-RU" dirty="0"/>
              <a:t>По улицам городов на велосипеде </a:t>
            </a:r>
            <a:endParaRPr lang="ru-RU" dirty="0" smtClean="0"/>
          </a:p>
          <a:p>
            <a:pPr lvl="0"/>
            <a:r>
              <a:rPr lang="ru-RU" dirty="0" smtClean="0"/>
              <a:t>можно </a:t>
            </a:r>
            <a:r>
              <a:rPr lang="ru-RU" dirty="0"/>
              <a:t>ездить только с 14 лет и </a:t>
            </a:r>
            <a:endParaRPr lang="ru-RU" dirty="0" smtClean="0"/>
          </a:p>
          <a:p>
            <a:pPr lvl="0"/>
            <a:r>
              <a:rPr lang="ru-RU" dirty="0" smtClean="0"/>
              <a:t>без </a:t>
            </a:r>
            <a:r>
              <a:rPr lang="ru-RU" dirty="0"/>
              <a:t>пассажиров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365612" y="3625625"/>
            <a:ext cx="3102319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Категорически запрещается цепляться за любое проезжающее мимо транспортное средство — это очень опасно</a:t>
            </a: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  <a:endParaRPr lang="ru-RU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099" name="Picture 3" descr="C:\Documents and Settings\ОЛЬГА МИХАЙЛОВНА\Рабочий стол\воспитательная работа Квитко\правила\2599092-radfahre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15740"/>
            <a:ext cx="2257044" cy="3082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5296579"/>
            <a:ext cx="29700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/>
              <a:t>Нельзя ездить, </a:t>
            </a:r>
            <a:endParaRPr lang="ru-RU" dirty="0" smtClean="0"/>
          </a:p>
          <a:p>
            <a:pPr lvl="0" algn="ctr"/>
            <a:r>
              <a:rPr lang="ru-RU" dirty="0" smtClean="0"/>
              <a:t>не </a:t>
            </a:r>
            <a:r>
              <a:rPr lang="ru-RU" dirty="0"/>
              <a:t>держась за руль </a:t>
            </a:r>
            <a:endParaRPr lang="ru-RU" dirty="0" smtClean="0"/>
          </a:p>
          <a:p>
            <a:pPr lvl="0" algn="ctr"/>
            <a:r>
              <a:rPr lang="ru-RU" dirty="0" smtClean="0"/>
              <a:t>хотя </a:t>
            </a:r>
            <a:r>
              <a:rPr lang="ru-RU" dirty="0"/>
              <a:t>бы одной рукой;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32122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ОЛЬГА МИХАЙЛОВНА\Рабочий стол\воспитательная работа Квитко\правила\0026-026-Detjam-znat-polozheno-Pravila-dorozhny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5725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54810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371</TotalTime>
  <Words>431</Words>
  <Application>Microsoft Office PowerPoint</Application>
  <PresentationFormat>Экран (4:3)</PresentationFormat>
  <Paragraphs>51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Кнопка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ДЮСШ №5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МИХАЙЛОВНА</dc:creator>
  <cp:lastModifiedBy>ОЛЬГА МИХАЙЛОВНА</cp:lastModifiedBy>
  <cp:revision>12</cp:revision>
  <dcterms:created xsi:type="dcterms:W3CDTF">2014-07-17T14:11:28Z</dcterms:created>
  <dcterms:modified xsi:type="dcterms:W3CDTF">2014-08-27T07:30:34Z</dcterms:modified>
</cp:coreProperties>
</file>